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1c1ae5889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1c1ae5889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highlight>
                  <a:schemeClr val="lt1"/>
                </a:highlight>
              </a:rPr>
              <a:t>Instrumentality: A high value describes whether a track contains fewer vocals;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highlight>
                  <a:srgbClr val="FFFFFF"/>
                </a:highlight>
              </a:rPr>
              <a:t>Loudness: The average loudness in decibels (dB) across the entire track;</a:t>
            </a:r>
            <a:endParaRPr sz="12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highlight>
                  <a:srgbClr val="FFFFFF"/>
                </a:highlight>
              </a:rPr>
              <a:t>Valence: High values means that the track is more happy, euphoric (sad,angry)</a:t>
            </a:r>
            <a:endParaRPr sz="1200">
              <a:solidFill>
                <a:schemeClr val="dk1"/>
              </a:solidFill>
              <a:highlight>
                <a:srgbClr val="FFFFFF"/>
              </a:highlight>
            </a:endParaRPr>
          </a:p>
          <a:p>
            <a:pPr indent="0" lvl="0" marL="0" rtl="0" algn="l">
              <a:lnSpc>
                <a:spcPct val="115000"/>
              </a:lnSpc>
              <a:spcBef>
                <a:spcPts val="0"/>
              </a:spcBef>
              <a:spcAft>
                <a:spcPts val="0"/>
              </a:spcAft>
              <a:buNone/>
            </a:pPr>
            <a:r>
              <a:rPr lang="en" sz="1000">
                <a:solidFill>
                  <a:schemeClr val="dk1"/>
                </a:solidFill>
              </a:rPr>
              <a:t>Hip hop and reggae have the highest media danceability.</a:t>
            </a:r>
            <a:endParaRPr sz="1000">
              <a:solidFill>
                <a:schemeClr val="dk1"/>
              </a:solidFill>
            </a:endParaRPr>
          </a:p>
          <a:p>
            <a:pPr indent="0" lvl="0" marL="0" rtl="0" algn="l">
              <a:lnSpc>
                <a:spcPct val="115000"/>
              </a:lnSpc>
              <a:spcBef>
                <a:spcPts val="1200"/>
              </a:spcBef>
              <a:spcAft>
                <a:spcPts val="0"/>
              </a:spcAft>
              <a:buNone/>
            </a:pPr>
            <a:r>
              <a:rPr lang="en" sz="1000">
                <a:solidFill>
                  <a:schemeClr val="dk1"/>
                </a:solidFill>
              </a:rPr>
              <a:t>They are also amongst the lowest in instrumentality and score in the lower bin of feeling index, </a:t>
            </a:r>
            <a:endParaRPr sz="1000">
              <a:solidFill>
                <a:schemeClr val="dk1"/>
              </a:solidFill>
            </a:endParaRPr>
          </a:p>
          <a:p>
            <a:pPr indent="0" lvl="0" marL="0" rtl="0" algn="l">
              <a:lnSpc>
                <a:spcPct val="115000"/>
              </a:lnSpc>
              <a:spcBef>
                <a:spcPts val="1200"/>
              </a:spcBef>
              <a:spcAft>
                <a:spcPts val="0"/>
              </a:spcAft>
              <a:buNone/>
            </a:pPr>
            <a:r>
              <a:rPr lang="en" sz="1000">
                <a:solidFill>
                  <a:schemeClr val="dk1"/>
                </a:solidFill>
              </a:rPr>
              <a:t>Hip hop and reggae are amongst the loudest. Acousticness directly correlates to instrumentality. Higher acousticness points to a lower danceability…. This points out that hip hop and reggae are much more lyrical genres, suggesting that lyrical music is more danceable in general.</a:t>
            </a:r>
            <a:endParaRPr sz="1000">
              <a:solidFill>
                <a:schemeClr val="dk1"/>
              </a:solidFill>
            </a:endParaRPr>
          </a:p>
          <a:p>
            <a:pPr indent="0" lvl="0" marL="0" rtl="0" algn="l">
              <a:lnSpc>
                <a:spcPct val="115000"/>
              </a:lnSpc>
              <a:spcBef>
                <a:spcPts val="1200"/>
              </a:spcBef>
              <a:spcAft>
                <a:spcPts val="0"/>
              </a:spcAft>
              <a:buNone/>
            </a:pPr>
            <a:r>
              <a:rPr lang="en" sz="1000">
                <a:solidFill>
                  <a:schemeClr val="dk1"/>
                </a:solidFill>
              </a:rPr>
              <a:t>Furthermore we find that a higher Valence (euphoric presence) is present in hip hop and reggae, suggesting that these two genres are typically more happy</a:t>
            </a:r>
            <a:endParaRPr sz="10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7a131e081c_7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7a131e081c_7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ADADAD"/>
                </a:solidFill>
              </a:rPr>
              <a:t>Musical sentiment </a:t>
            </a:r>
            <a:r>
              <a:rPr lang="en" sz="1800">
                <a:solidFill>
                  <a:srgbClr val="ADADAD"/>
                </a:solidFill>
              </a:rPr>
              <a:t>Listener trends and why we connect certain genres with specific themes that extend beyond what we hear. </a:t>
            </a:r>
            <a:endParaRPr sz="1800">
              <a:solidFill>
                <a:srgbClr val="ADADAD"/>
              </a:solidFill>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1c1ae58890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1c1ae58890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7a131e081c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7a131e081c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Looking for a data set, we came across a publicly available Spotify derived data set on Kaggle. We found it fascinating due to its wide variety of genres and songs as well as its </a:t>
            </a:r>
            <a:r>
              <a:rPr lang="en" sz="1400">
                <a:solidFill>
                  <a:schemeClr val="dk1"/>
                </a:solidFill>
              </a:rPr>
              <a:t>scoring of qualitative characteristics.</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How this data is derived can be explained by LDA which is probabilistic model used to find latent semantic topics in collections of texts such as lyrics. The main takeaway is the importance of the ability to properly (and consistently) categorize (via assignment of numerical values) to effectively study and observe correlations between song quality, genre, and the context in which it is used. These song qualities and characteristics are assigned values 0-1 using a cosine based equation that considers the most most widely characteristics or quality and compares it to the rarest. </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800">
              <a:solidFill>
                <a:srgbClr val="ADADAD"/>
              </a:solidFill>
            </a:endParaRPr>
          </a:p>
          <a:p>
            <a:pPr indent="0" lvl="0" marL="0" rtl="0" algn="l">
              <a:lnSpc>
                <a:spcPct val="115000"/>
              </a:lnSpc>
              <a:spcBef>
                <a:spcPts val="1200"/>
              </a:spcBef>
              <a:spcAft>
                <a:spcPts val="0"/>
              </a:spcAft>
              <a:buNone/>
            </a:pPr>
            <a:r>
              <a:t/>
            </a:r>
            <a:endParaRPr sz="1800">
              <a:solidFill>
                <a:srgbClr val="ADADAD"/>
              </a:solidFill>
            </a:endParaRPr>
          </a:p>
          <a:p>
            <a:pPr indent="0" lvl="0" marL="0" rtl="0" algn="l">
              <a:lnSpc>
                <a:spcPct val="115000"/>
              </a:lnSpc>
              <a:spcBef>
                <a:spcPts val="1200"/>
              </a:spcBef>
              <a:spcAft>
                <a:spcPts val="1200"/>
              </a:spcAft>
              <a:buClr>
                <a:schemeClr val="dk1"/>
              </a:buClr>
              <a:buSzPts val="1100"/>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7a131e081c_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7a131e081c_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We wanted to see what we could find about the relationship between songs and why we feel about them the way we do.  Though a broad and nuanced topic we made it more specific by focusing on a significant musical quality: danceability.</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In a paper that references this data set, danceability is defined as: how suitable a track is for dancing based on a combination of musical elements including tempo, rhythm stability, beat strength, and overall regularity</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With this we wanted to see if we could find connections between danceability and other musical qualities </a:t>
            </a:r>
            <a:endParaRPr sz="1400">
              <a:solidFill>
                <a:schemeClr val="dk1"/>
              </a:solidFill>
            </a:endParaRPr>
          </a:p>
          <a:p>
            <a:pPr indent="-317500" lvl="0" marL="457200" rtl="0" algn="l">
              <a:lnSpc>
                <a:spcPct val="115000"/>
              </a:lnSpc>
              <a:spcBef>
                <a:spcPts val="1200"/>
              </a:spcBef>
              <a:spcAft>
                <a:spcPts val="0"/>
              </a:spcAft>
              <a:buClr>
                <a:schemeClr val="dk1"/>
              </a:buClr>
              <a:buSzPts val="1400"/>
              <a:buChar char="-"/>
            </a:pPr>
            <a:r>
              <a:rPr lang="en" sz="1400">
                <a:solidFill>
                  <a:schemeClr val="dk1"/>
                </a:solidFill>
              </a:rPr>
              <a:t>Why are certain types of music more danceable than others?</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Why does this matter?</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This is part of a larger idea that considers the usefulness of music research in this context of categorization. </a:t>
            </a:r>
            <a:endParaRPr sz="1800">
              <a:solidFill>
                <a:srgbClr val="ADADAD"/>
              </a:solidFill>
            </a:endParaRPr>
          </a:p>
          <a:p>
            <a:pPr indent="0" lvl="0" marL="0" rtl="0" algn="l">
              <a:lnSpc>
                <a:spcPct val="115000"/>
              </a:lnSpc>
              <a:spcBef>
                <a:spcPts val="1200"/>
              </a:spcBef>
              <a:spcAft>
                <a:spcPts val="0"/>
              </a:spcAft>
              <a:buClr>
                <a:schemeClr val="dk1"/>
              </a:buClr>
              <a:buSzPts val="1100"/>
              <a:buFont typeface="Arial"/>
              <a:buNone/>
            </a:pPr>
            <a:r>
              <a:t/>
            </a:r>
            <a:endParaRPr sz="1800">
              <a:solidFill>
                <a:srgbClr val="ADADAD"/>
              </a:solidFill>
            </a:endParaRPr>
          </a:p>
          <a:p>
            <a:pPr indent="0" lvl="0" marL="0" rtl="0" algn="l">
              <a:lnSpc>
                <a:spcPct val="115000"/>
              </a:lnSpc>
              <a:spcBef>
                <a:spcPts val="1200"/>
              </a:spcBef>
              <a:spcAft>
                <a:spcPts val="0"/>
              </a:spcAft>
              <a:buClr>
                <a:schemeClr val="dk1"/>
              </a:buClr>
              <a:buSzPts val="1100"/>
              <a:buFont typeface="Arial"/>
              <a:buNone/>
            </a:pPr>
            <a:r>
              <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400">
              <a:solidFill>
                <a:schemeClr val="dk1"/>
              </a:solidFill>
            </a:endParaRPr>
          </a:p>
          <a:p>
            <a:pPr indent="0" lvl="0" marL="0" rtl="0" algn="l">
              <a:spcBef>
                <a:spcPts val="1200"/>
              </a:spcBef>
              <a:spcAft>
                <a:spcPts val="0"/>
              </a:spcAft>
              <a:buNone/>
            </a:pPr>
            <a:r>
              <a:t/>
            </a:r>
            <a:endParaRPr sz="14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7a131e081c_7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7a131e081c_7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700">
              <a:solidFill>
                <a:srgbClr val="ADADAD"/>
              </a:solidFill>
            </a:endParaRPr>
          </a:p>
          <a:p>
            <a:pPr indent="0" lvl="0" marL="0" rtl="0" algn="l">
              <a:lnSpc>
                <a:spcPct val="115000"/>
              </a:lnSpc>
              <a:spcBef>
                <a:spcPts val="1200"/>
              </a:spcBef>
              <a:spcAft>
                <a:spcPts val="0"/>
              </a:spcAft>
              <a:buClr>
                <a:schemeClr val="dk1"/>
              </a:buClr>
              <a:buSzPts val="1100"/>
              <a:buFont typeface="Arial"/>
              <a:buNone/>
            </a:pPr>
            <a:r>
              <a:rPr lang="en" sz="1700">
                <a:solidFill>
                  <a:srgbClr val="ADADAD"/>
                </a:solidFill>
              </a:rPr>
              <a:t>By singling out the median Danceability score of each genre we gain insight.</a:t>
            </a:r>
            <a:endParaRPr sz="1700">
              <a:solidFill>
                <a:srgbClr val="ADADAD"/>
              </a:solidFill>
            </a:endParaRPr>
          </a:p>
          <a:p>
            <a:pPr indent="0" lvl="0" marL="0" rtl="0" algn="l">
              <a:lnSpc>
                <a:spcPct val="115000"/>
              </a:lnSpc>
              <a:spcBef>
                <a:spcPts val="1200"/>
              </a:spcBef>
              <a:spcAft>
                <a:spcPts val="0"/>
              </a:spcAft>
              <a:buClr>
                <a:schemeClr val="dk1"/>
              </a:buClr>
              <a:buSzPts val="1100"/>
              <a:buFont typeface="Arial"/>
              <a:buNone/>
            </a:pPr>
            <a:r>
              <a:rPr lang="en" sz="1700">
                <a:solidFill>
                  <a:srgbClr val="ADADAD"/>
                </a:solidFill>
              </a:rPr>
              <a:t>-We can clearly distinguish that hip hop and reggae are our leaders so far.</a:t>
            </a:r>
            <a:endParaRPr sz="1700">
              <a:solidFill>
                <a:srgbClr val="ADADAD"/>
              </a:solidFill>
            </a:endParaRPr>
          </a:p>
          <a:p>
            <a:pPr indent="0" lvl="0" marL="0" rtl="0" algn="l">
              <a:lnSpc>
                <a:spcPct val="115000"/>
              </a:lnSpc>
              <a:spcBef>
                <a:spcPts val="1200"/>
              </a:spcBef>
              <a:spcAft>
                <a:spcPts val="0"/>
              </a:spcAft>
              <a:buNone/>
            </a:pPr>
            <a:r>
              <a:rPr lang="en" sz="1700">
                <a:solidFill>
                  <a:srgbClr val="ADADAD"/>
                </a:solidFill>
              </a:rPr>
              <a:t>-Blues appears to be the least danceable by median score.</a:t>
            </a:r>
            <a:endParaRPr sz="1700">
              <a:solidFill>
                <a:srgbClr val="ADADAD"/>
              </a:solidFill>
            </a:endParaRPr>
          </a:p>
          <a:p>
            <a:pPr indent="0" lvl="0" marL="0" rtl="0" algn="l">
              <a:lnSpc>
                <a:spcPct val="115000"/>
              </a:lnSpc>
              <a:spcBef>
                <a:spcPts val="1200"/>
              </a:spcBef>
              <a:spcAft>
                <a:spcPts val="1200"/>
              </a:spcAft>
              <a:buClr>
                <a:schemeClr val="dk1"/>
              </a:buClr>
              <a:buSzPts val="1100"/>
              <a:buFont typeface="Arial"/>
              <a:buNone/>
            </a:pPr>
            <a:r>
              <a:t/>
            </a:r>
            <a:endParaRPr sz="1700">
              <a:solidFill>
                <a:srgbClr val="ADADAD"/>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1c15bce9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1c15bce9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1c15bce91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1c15bce91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1c15bce91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1c15bce91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2026deb64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2026deb64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2026deb64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2026deb64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scribbr.com/citation/generator/folders/7mWP44Wivq03g4dCwUJz83/lists/1UKeLcrFbPVNJH4Vmv8V0p/sources/4dp3rZ3RHAqCiRnvaDrDQh/" TargetMode="External"/><Relationship Id="rId4" Type="http://schemas.openxmlformats.org/officeDocument/2006/relationships/hyperlink" Target="https://www.scribbr.com/citation/generator/folders/7mWP44Wivq03g4dCwUJz83/lists/1UKeLcrFbPVNJH4Vmv8V0p/sources/4dp3rZ3RHAqCiRnvaDrDQh/" TargetMode="External"/><Relationship Id="rId5" Type="http://schemas.openxmlformats.org/officeDocument/2006/relationships/hyperlink" Target="https://developer.spotify.com/documentation/web-api/reference/get-audio-featur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1306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Danceability</a:t>
            </a:r>
            <a:endParaRPr/>
          </a:p>
          <a:p>
            <a:pPr indent="0" lvl="0" marL="0" rtl="0" algn="ctr">
              <a:spcBef>
                <a:spcPts val="0"/>
              </a:spcBef>
              <a:spcAft>
                <a:spcPts val="0"/>
              </a:spcAft>
              <a:buNone/>
            </a:pPr>
            <a:r>
              <a:rPr lang="en" sz="2500"/>
              <a:t>Breaking</a:t>
            </a:r>
            <a:r>
              <a:rPr lang="en" sz="2500"/>
              <a:t> Down the Vague </a:t>
            </a:r>
            <a:r>
              <a:rPr lang="en" sz="2500"/>
              <a:t>Concept</a:t>
            </a:r>
            <a:r>
              <a:rPr lang="en" sz="3300"/>
              <a:t> </a:t>
            </a:r>
            <a:endParaRPr sz="3300"/>
          </a:p>
        </p:txBody>
      </p:sp>
      <p:sp>
        <p:nvSpPr>
          <p:cNvPr id="55" name="Google Shape;55;p13"/>
          <p:cNvSpPr txBox="1"/>
          <p:nvPr>
            <p:ph idx="1" type="subTitle"/>
          </p:nvPr>
        </p:nvSpPr>
        <p:spPr>
          <a:xfrm>
            <a:off x="311700" y="32202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400">
                <a:solidFill>
                  <a:schemeClr val="dk1"/>
                </a:solidFill>
              </a:rPr>
              <a:t>By: Ivan Martinez-Kay, Sandy Ge, and Daniel Nickas</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Here are the elements relating to danceability</a:t>
            </a:r>
            <a:endParaRPr/>
          </a:p>
        </p:txBody>
      </p:sp>
      <p:sp>
        <p:nvSpPr>
          <p:cNvPr id="121" name="Google Shape;121;p22"/>
          <p:cNvSpPr txBox="1"/>
          <p:nvPr>
            <p:ph idx="1" type="body"/>
          </p:nvPr>
        </p:nvSpPr>
        <p:spPr>
          <a:xfrm>
            <a:off x="311700" y="1152475"/>
            <a:ext cx="8520600" cy="35586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High Instrumentality, Acousticness, and Energy = Low Danceability</a:t>
            </a:r>
            <a:endParaRPr/>
          </a:p>
          <a:p>
            <a:pPr indent="-317500" lvl="1" marL="914400" rtl="0" algn="l">
              <a:spcBef>
                <a:spcPts val="0"/>
              </a:spcBef>
              <a:spcAft>
                <a:spcPts val="0"/>
              </a:spcAft>
              <a:buSzPts val="1400"/>
              <a:buChar char="-"/>
            </a:pPr>
            <a:r>
              <a:rPr lang="en"/>
              <a:t>Acoustic qualities are </a:t>
            </a:r>
            <a:r>
              <a:rPr lang="en"/>
              <a:t>directly correlated with </a:t>
            </a:r>
            <a:r>
              <a:rPr lang="en"/>
              <a:t>instrumentation</a:t>
            </a:r>
            <a:r>
              <a:rPr lang="en"/>
              <a:t> </a:t>
            </a:r>
            <a:endParaRPr/>
          </a:p>
          <a:p>
            <a:pPr indent="-317500" lvl="1" marL="914400" rtl="0" algn="l">
              <a:spcBef>
                <a:spcPts val="0"/>
              </a:spcBef>
              <a:spcAft>
                <a:spcPts val="0"/>
              </a:spcAft>
              <a:buSzPts val="1400"/>
              <a:buChar char="-"/>
            </a:pPr>
            <a:r>
              <a:rPr lang="en"/>
              <a:t>Blues and jazz are great examples</a:t>
            </a:r>
            <a:endParaRPr/>
          </a:p>
          <a:p>
            <a:pPr indent="-317500" lvl="1" marL="914400" rtl="0" algn="l">
              <a:spcBef>
                <a:spcPts val="0"/>
              </a:spcBef>
              <a:spcAft>
                <a:spcPts val="0"/>
              </a:spcAft>
              <a:buSzPts val="1400"/>
              <a:buChar char="-"/>
            </a:pPr>
            <a:r>
              <a:rPr lang="en"/>
              <a:t>This suggests lyrical music is highly danceable</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High Loudness and Valence = High Danceability</a:t>
            </a:r>
            <a:endParaRPr/>
          </a:p>
          <a:p>
            <a:pPr indent="-317500" lvl="1" marL="914400" rtl="0" algn="l">
              <a:spcBef>
                <a:spcPts val="0"/>
              </a:spcBef>
              <a:spcAft>
                <a:spcPts val="0"/>
              </a:spcAft>
              <a:buSzPts val="1400"/>
              <a:buChar char="-"/>
            </a:pPr>
            <a:r>
              <a:rPr lang="en"/>
              <a:t>We observe this in relatively linear relationships</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Happy Music = High Danceability</a:t>
            </a:r>
            <a:endParaRPr/>
          </a:p>
          <a:p>
            <a:pPr indent="-317500" lvl="1" marL="914400" rtl="0" algn="l">
              <a:spcBef>
                <a:spcPts val="0"/>
              </a:spcBef>
              <a:spcAft>
                <a:spcPts val="0"/>
              </a:spcAft>
              <a:buSzPts val="1400"/>
              <a:buChar char="-"/>
            </a:pPr>
            <a:r>
              <a:rPr lang="en"/>
              <a:t>Hip hop and reggae have high valence suggesting a euphoric effect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 of Our Findings</a:t>
            </a:r>
            <a:endParaRPr/>
          </a:p>
        </p:txBody>
      </p:sp>
      <p:sp>
        <p:nvSpPr>
          <p:cNvPr id="127" name="Google Shape;127;p23"/>
          <p:cNvSpPr txBox="1"/>
          <p:nvPr>
            <p:ph idx="1" type="body"/>
          </p:nvPr>
        </p:nvSpPr>
        <p:spPr>
          <a:xfrm>
            <a:off x="311700" y="1152475"/>
            <a:ext cx="5922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Find music for dancing</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Music recommendations</a:t>
            </a:r>
            <a:endParaRPr/>
          </a:p>
          <a:p>
            <a:pPr indent="-317500" lvl="1" marL="914400" rtl="0" algn="l">
              <a:spcBef>
                <a:spcPts val="0"/>
              </a:spcBef>
              <a:spcAft>
                <a:spcPts val="0"/>
              </a:spcAft>
              <a:buSzPts val="1400"/>
              <a:buChar char="-"/>
            </a:pPr>
            <a:r>
              <a:rPr lang="en"/>
              <a:t>Think about how much you depend on Spotify, Apple Music, YouTube, etc… to recommend you good music!</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Emotional connection</a:t>
            </a:r>
            <a:endParaRPr/>
          </a:p>
        </p:txBody>
      </p:sp>
      <p:pic>
        <p:nvPicPr>
          <p:cNvPr id="128" name="Google Shape;128;p23"/>
          <p:cNvPicPr preferRelativeResize="0"/>
          <p:nvPr/>
        </p:nvPicPr>
        <p:blipFill rotWithShape="1">
          <a:blip r:embed="rId3">
            <a:alphaModFix/>
          </a:blip>
          <a:srcRect b="0" l="19646" r="0" t="0"/>
          <a:stretch/>
        </p:blipFill>
        <p:spPr>
          <a:xfrm>
            <a:off x="6293976" y="1308475"/>
            <a:ext cx="2538327" cy="1263275"/>
          </a:xfrm>
          <a:prstGeom prst="rect">
            <a:avLst/>
          </a:prstGeom>
          <a:noFill/>
          <a:ln>
            <a:noFill/>
          </a:ln>
        </p:spPr>
      </p:pic>
      <p:pic>
        <p:nvPicPr>
          <p:cNvPr id="129" name="Google Shape;129;p23"/>
          <p:cNvPicPr preferRelativeResize="0"/>
          <p:nvPr/>
        </p:nvPicPr>
        <p:blipFill>
          <a:blip r:embed="rId4">
            <a:alphaModFix/>
          </a:blip>
          <a:stretch>
            <a:fillRect/>
          </a:stretch>
        </p:blipFill>
        <p:spPr>
          <a:xfrm>
            <a:off x="6260838" y="2733775"/>
            <a:ext cx="2604600" cy="1736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Works Cited:</a:t>
            </a:r>
            <a:endParaRPr/>
          </a:p>
        </p:txBody>
      </p:sp>
      <p:sp>
        <p:nvSpPr>
          <p:cNvPr id="135" name="Google Shape;135;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lnSpc>
                <a:spcPct val="115000"/>
              </a:lnSpc>
              <a:spcBef>
                <a:spcPts val="1200"/>
              </a:spcBef>
              <a:spcAft>
                <a:spcPts val="0"/>
              </a:spcAft>
              <a:buNone/>
            </a:pPr>
            <a:r>
              <a:rPr b="1" lang="en" sz="1200">
                <a:solidFill>
                  <a:schemeClr val="dk1"/>
                </a:solidFill>
              </a:rPr>
              <a:t>Kim, Y. E., Schmidt, E. M., Migneco, R., Morton, B. G., Richardson, P., Scott, J., Speck, J. A., &amp; Turnbull, D. (n.d.). </a:t>
            </a:r>
            <a:r>
              <a:rPr b="1" i="1" lang="en" sz="1200">
                <a:solidFill>
                  <a:schemeClr val="dk1"/>
                </a:solidFill>
              </a:rPr>
              <a:t>MUSIC EMOTION RECOGNITION: A STATE OF THE ART REVIEW</a:t>
            </a:r>
            <a:r>
              <a:rPr b="1" lang="en" sz="1200">
                <a:solidFill>
                  <a:schemeClr val="dk1"/>
                </a:solidFill>
              </a:rPr>
              <a:t>. 11th International Society for Music Information Retrieval Conference (ISMIR 2010). https://archives.ismir.net/ismir2010/paper/000045.pdf</a:t>
            </a:r>
            <a:endParaRPr b="1" sz="1200">
              <a:solidFill>
                <a:schemeClr val="dk1"/>
              </a:solidFill>
            </a:endParaRPr>
          </a:p>
          <a:p>
            <a:pPr indent="0" lvl="0" marL="0" rtl="0" algn="l">
              <a:lnSpc>
                <a:spcPct val="115000"/>
              </a:lnSpc>
              <a:spcBef>
                <a:spcPts val="1200"/>
              </a:spcBef>
              <a:spcAft>
                <a:spcPts val="0"/>
              </a:spcAft>
              <a:buNone/>
            </a:pPr>
            <a:r>
              <a:rPr b="1" lang="en" sz="1200">
                <a:solidFill>
                  <a:schemeClr val="dk1"/>
                </a:solidFill>
              </a:rPr>
              <a:t>Liew, K., Koh, A. H., Fram, N. R., Brown, C. M., Lee, L. N., Hennequin, R., ... &amp; Uchida, Y. (2023). Groovin’to the cultural beat: Preferences for danceable music represent cultural affordances for high-arousal negative emotions. </a:t>
            </a:r>
            <a:r>
              <a:rPr b="1" i="1" lang="en" sz="1200">
                <a:solidFill>
                  <a:schemeClr val="dk1"/>
                </a:solidFill>
              </a:rPr>
              <a:t>Psychology of Aesthetics, Creativity, and the Arts</a:t>
            </a:r>
            <a:r>
              <a:rPr b="1" lang="en" sz="1200">
                <a:solidFill>
                  <a:schemeClr val="dk1"/>
                </a:solidFill>
              </a:rPr>
              <a:t>.</a:t>
            </a:r>
            <a:endParaRPr b="1" sz="1200">
              <a:solidFill>
                <a:schemeClr val="dk1"/>
              </a:solidFill>
            </a:endParaRPr>
          </a:p>
          <a:p>
            <a:pPr indent="0" lvl="0" marL="0" rtl="0" algn="l">
              <a:lnSpc>
                <a:spcPct val="115000"/>
              </a:lnSpc>
              <a:spcBef>
                <a:spcPts val="0"/>
              </a:spcBef>
              <a:spcAft>
                <a:spcPts val="0"/>
              </a:spcAft>
              <a:buNone/>
            </a:pPr>
            <a:r>
              <a:rPr b="1" lang="en" sz="1200">
                <a:solidFill>
                  <a:schemeClr val="dk1"/>
                </a:solidFill>
              </a:rPr>
              <a:t> </a:t>
            </a:r>
            <a:endParaRPr b="1" sz="1200">
              <a:solidFill>
                <a:schemeClr val="dk1"/>
              </a:solidFill>
            </a:endParaRPr>
          </a:p>
          <a:p>
            <a:pPr indent="0" lvl="0" marL="0" rtl="0" algn="l">
              <a:lnSpc>
                <a:spcPct val="115000"/>
              </a:lnSpc>
              <a:spcBef>
                <a:spcPts val="0"/>
              </a:spcBef>
              <a:spcAft>
                <a:spcPts val="0"/>
              </a:spcAft>
              <a:buNone/>
            </a:pPr>
            <a:r>
              <a:rPr b="1" lang="en" sz="1200">
                <a:solidFill>
                  <a:schemeClr val="dk1"/>
                </a:solidFill>
              </a:rPr>
              <a:t>Misael, L., Forster, C., Fontelles, E., Sampaio, V., Franca, M. (2020). Temporal Analysis and Visualisation of Music. </a:t>
            </a:r>
            <a:r>
              <a:rPr b="1" i="1" lang="en" sz="1200">
                <a:solidFill>
                  <a:schemeClr val="dk1"/>
                </a:solidFill>
              </a:rPr>
              <a:t>Encontro Nacional De Inteligência Artificial e Computacional (ENIAC)</a:t>
            </a:r>
            <a:r>
              <a:rPr b="1" lang="en" sz="1200">
                <a:solidFill>
                  <a:schemeClr val="dk1"/>
                </a:solidFill>
              </a:rPr>
              <a:t>.</a:t>
            </a:r>
            <a:endParaRPr b="1" sz="1200">
              <a:solidFill>
                <a:schemeClr val="dk1"/>
              </a:solidFill>
            </a:endParaRPr>
          </a:p>
          <a:p>
            <a:pPr indent="0" lvl="0" marL="0" rtl="0" algn="l">
              <a:lnSpc>
                <a:spcPct val="115000"/>
              </a:lnSpc>
              <a:spcBef>
                <a:spcPts val="0"/>
              </a:spcBef>
              <a:spcAft>
                <a:spcPts val="0"/>
              </a:spcAft>
              <a:buNone/>
            </a:pPr>
            <a:r>
              <a:rPr b="1" lang="en" sz="1200">
                <a:solidFill>
                  <a:schemeClr val="dk1"/>
                </a:solidFill>
              </a:rPr>
              <a:t> </a:t>
            </a:r>
            <a:endParaRPr b="1" sz="1200">
              <a:solidFill>
                <a:schemeClr val="dk1"/>
              </a:solidFill>
            </a:endParaRPr>
          </a:p>
          <a:p>
            <a:pPr indent="0" lvl="0" marL="0" rtl="0" algn="l">
              <a:lnSpc>
                <a:spcPct val="115000"/>
              </a:lnSpc>
              <a:spcBef>
                <a:spcPts val="0"/>
              </a:spcBef>
              <a:spcAft>
                <a:spcPts val="0"/>
              </a:spcAft>
              <a:buNone/>
            </a:pPr>
            <a:r>
              <a:rPr b="1" lang="en" sz="1200">
                <a:solidFill>
                  <a:schemeClr val="dk1"/>
                </a:solidFill>
              </a:rPr>
              <a:t>Song, H. (2021). Tracking the Emotion of Music Across the Covid-19 Pandemic.</a:t>
            </a:r>
            <a:endParaRPr b="1" sz="1200">
              <a:solidFill>
                <a:schemeClr val="dk1"/>
              </a:solidFill>
            </a:endParaRPr>
          </a:p>
          <a:p>
            <a:pPr indent="0" lvl="0" marL="0" rtl="0" algn="l">
              <a:lnSpc>
                <a:spcPct val="115000"/>
              </a:lnSpc>
              <a:spcBef>
                <a:spcPts val="0"/>
              </a:spcBef>
              <a:spcAft>
                <a:spcPts val="0"/>
              </a:spcAft>
              <a:buNone/>
            </a:pPr>
            <a:r>
              <a:rPr lang="en" sz="1200">
                <a:solidFill>
                  <a:schemeClr val="dk1"/>
                </a:solidFill>
              </a:rPr>
              <a:t> </a:t>
            </a:r>
            <a:endParaRPr sz="1200">
              <a:solidFill>
                <a:schemeClr val="dk1"/>
              </a:solidFill>
            </a:endParaRPr>
          </a:p>
          <a:p>
            <a:pPr indent="0" lvl="0" marL="0" rtl="0" algn="l">
              <a:lnSpc>
                <a:spcPct val="115000"/>
              </a:lnSpc>
              <a:spcBef>
                <a:spcPts val="0"/>
              </a:spcBef>
              <a:spcAft>
                <a:spcPts val="0"/>
              </a:spcAft>
              <a:buNone/>
            </a:pPr>
            <a:r>
              <a:rPr b="1" i="1" lang="en" sz="1200" u="sng">
                <a:solidFill>
                  <a:schemeClr val="dk1"/>
                </a:solidFill>
                <a:hlinkClick r:id="rId3">
                  <a:extLst>
                    <a:ext uri="{A12FA001-AC4F-418D-AE19-62706E023703}">
                      <ahyp:hlinkClr val="tx"/>
                    </a:ext>
                  </a:extLst>
                </a:hlinkClick>
              </a:rPr>
              <a:t>Web API Reference | Spotify for Developers</a:t>
            </a:r>
            <a:r>
              <a:rPr b="1" lang="en" sz="1200" u="sng">
                <a:solidFill>
                  <a:schemeClr val="dk1"/>
                </a:solidFill>
                <a:hlinkClick r:id="rId4">
                  <a:extLst>
                    <a:ext uri="{A12FA001-AC4F-418D-AE19-62706E023703}">
                      <ahyp:hlinkClr val="tx"/>
                    </a:ext>
                  </a:extLst>
                </a:hlinkClick>
              </a:rPr>
              <a:t>. (2022).</a:t>
            </a:r>
            <a:r>
              <a:rPr b="1" lang="en" sz="1200" u="sng">
                <a:solidFill>
                  <a:schemeClr val="dk1"/>
                </a:solidFill>
                <a:hlinkClick r:id="rId5">
                  <a:extLst>
                    <a:ext uri="{A12FA001-AC4F-418D-AE19-62706E023703}">
                      <ahyp:hlinkClr val="tx"/>
                    </a:ext>
                  </a:extLst>
                </a:hlinkClick>
              </a:rPr>
              <a:t> https://developer.spotify.com/documentation/web-api/reference/get-audio-features</a:t>
            </a:r>
            <a:endParaRPr b="1" sz="1200" u="sng">
              <a:solidFill>
                <a:schemeClr val="dk1"/>
              </a:solidFill>
            </a:endParaRPr>
          </a:p>
          <a:p>
            <a:pPr indent="0" lvl="0" marL="0" rtl="0" algn="l">
              <a:lnSpc>
                <a:spcPct val="115000"/>
              </a:lnSpc>
              <a:spcBef>
                <a:spcPts val="0"/>
              </a:spcBef>
              <a:spcAft>
                <a:spcPts val="0"/>
              </a:spcAft>
              <a:buNone/>
            </a:pPr>
            <a:r>
              <a:rPr lang="en" sz="1200">
                <a:solidFill>
                  <a:schemeClr val="dk1"/>
                </a:solidFill>
              </a:rPr>
              <a:t> </a:t>
            </a:r>
            <a:endParaRPr sz="1200">
              <a:solidFill>
                <a:schemeClr val="dk1"/>
              </a:solidFill>
            </a:endParaRPr>
          </a:p>
          <a:p>
            <a:pPr indent="0" lvl="0" marL="0" rtl="0" algn="l">
              <a:lnSpc>
                <a:spcPct val="115000"/>
              </a:lnSpc>
              <a:spcBef>
                <a:spcPts val="0"/>
              </a:spcBef>
              <a:spcAft>
                <a:spcPts val="0"/>
              </a:spcAft>
              <a:buNone/>
            </a:pPr>
            <a:r>
              <a:rPr lang="en" sz="1200">
                <a:solidFill>
                  <a:srgbClr val="000000"/>
                </a:solidFill>
              </a:rPr>
              <a:t> </a:t>
            </a:r>
            <a:endParaRPr sz="1200">
              <a:solidFill>
                <a:srgbClr val="000000"/>
              </a:solidFill>
            </a:endParaRPr>
          </a:p>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set: </a:t>
            </a:r>
            <a:r>
              <a:rPr lang="en"/>
              <a:t>Guiding to Research Questions</a:t>
            </a:r>
            <a:endParaRPr/>
          </a:p>
        </p:txBody>
      </p:sp>
      <p:sp>
        <p:nvSpPr>
          <p:cNvPr id="61" name="Google Shape;61;p14"/>
          <p:cNvSpPr txBox="1"/>
          <p:nvPr>
            <p:ph idx="1" type="body"/>
          </p:nvPr>
        </p:nvSpPr>
        <p:spPr>
          <a:xfrm>
            <a:off x="311700" y="1152475"/>
            <a:ext cx="4509600" cy="3593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Music is a universal medium of communication</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Music data is incredibly </a:t>
            </a:r>
            <a:r>
              <a:rPr lang="en"/>
              <a:t>relevant (Spotify, Apple Music, YouTube etc…)</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latent dirichlet allocation (LDA)</a:t>
            </a:r>
            <a:endParaRPr/>
          </a:p>
        </p:txBody>
      </p:sp>
      <p:pic>
        <p:nvPicPr>
          <p:cNvPr id="62" name="Google Shape;62;p14"/>
          <p:cNvPicPr preferRelativeResize="0"/>
          <p:nvPr/>
        </p:nvPicPr>
        <p:blipFill>
          <a:blip r:embed="rId3">
            <a:alphaModFix/>
          </a:blip>
          <a:stretch>
            <a:fillRect/>
          </a:stretch>
        </p:blipFill>
        <p:spPr>
          <a:xfrm>
            <a:off x="4821300" y="1402174"/>
            <a:ext cx="4015026" cy="1761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 behind Data collection</a:t>
            </a:r>
            <a:endParaRPr/>
          </a:p>
        </p:txBody>
      </p:sp>
      <p:sp>
        <p:nvSpPr>
          <p:cNvPr id="68" name="Google Shape;68;p15"/>
          <p:cNvSpPr txBox="1"/>
          <p:nvPr>
            <p:ph idx="1" type="body"/>
          </p:nvPr>
        </p:nvSpPr>
        <p:spPr>
          <a:xfrm>
            <a:off x="311700" y="1123625"/>
            <a:ext cx="3974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Why does music make us feel a certain way? Can we show this with data?</a:t>
            </a:r>
            <a:endParaRPr/>
          </a:p>
          <a:p>
            <a:pPr indent="-317500" lvl="1" marL="914400" rtl="0" algn="l">
              <a:spcBef>
                <a:spcPts val="0"/>
              </a:spcBef>
              <a:spcAft>
                <a:spcPts val="0"/>
              </a:spcAft>
              <a:buSzPts val="1400"/>
              <a:buChar char="-"/>
            </a:pPr>
            <a:r>
              <a:rPr lang="en"/>
              <a:t>Musical Sentiment</a:t>
            </a:r>
            <a:endParaRPr/>
          </a:p>
          <a:p>
            <a:pPr indent="0" lvl="0" marL="0" rtl="0" algn="l">
              <a:spcBef>
                <a:spcPts val="1200"/>
              </a:spcBef>
              <a:spcAft>
                <a:spcPts val="0"/>
              </a:spcAft>
              <a:buNone/>
            </a:pPr>
            <a:r>
              <a:rPr lang="en"/>
              <a:t>What genres are most danceable?</a:t>
            </a:r>
            <a:endParaRPr/>
          </a:p>
          <a:p>
            <a:pPr indent="-342900" lvl="0" marL="457200" rtl="0" algn="l">
              <a:spcBef>
                <a:spcPts val="1200"/>
              </a:spcBef>
              <a:spcAft>
                <a:spcPts val="0"/>
              </a:spcAft>
              <a:buSzPts val="1800"/>
              <a:buChar char="-"/>
            </a:pPr>
            <a:r>
              <a:rPr lang="en"/>
              <a:t>Why?</a:t>
            </a:r>
            <a:endParaRPr/>
          </a:p>
          <a:p>
            <a:pPr indent="-317500" lvl="1" marL="914400" rtl="0" algn="l">
              <a:spcBef>
                <a:spcPts val="0"/>
              </a:spcBef>
              <a:spcAft>
                <a:spcPts val="0"/>
              </a:spcAft>
              <a:buSzPts val="1400"/>
              <a:buChar char="-"/>
            </a:pPr>
            <a:r>
              <a:rPr lang="en"/>
              <a:t>Observing song a few song characteristics: Instrumentation and loudness, or “feel” </a:t>
            </a:r>
            <a:endParaRPr/>
          </a:p>
        </p:txBody>
      </p:sp>
      <p:pic>
        <p:nvPicPr>
          <p:cNvPr id="69" name="Google Shape;69;p15"/>
          <p:cNvPicPr preferRelativeResize="0"/>
          <p:nvPr/>
        </p:nvPicPr>
        <p:blipFill>
          <a:blip r:embed="rId3">
            <a:alphaModFix/>
          </a:blip>
          <a:stretch>
            <a:fillRect/>
          </a:stretch>
        </p:blipFill>
        <p:spPr>
          <a:xfrm>
            <a:off x="5588225" y="1589224"/>
            <a:ext cx="3244073" cy="21622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Filtering Our Data </a:t>
            </a:r>
            <a:endParaRPr/>
          </a:p>
        </p:txBody>
      </p:sp>
      <p:sp>
        <p:nvSpPr>
          <p:cNvPr id="75" name="Google Shape;75;p16"/>
          <p:cNvSpPr txBox="1"/>
          <p:nvPr>
            <p:ph idx="1" type="body"/>
          </p:nvPr>
        </p:nvSpPr>
        <p:spPr>
          <a:xfrm>
            <a:off x="640450" y="1879800"/>
            <a:ext cx="2583600" cy="297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We started with a general analysis of danceability by genre to identify trends.</a:t>
            </a:r>
            <a:endParaRPr sz="1700"/>
          </a:p>
          <a:p>
            <a:pPr indent="0" lvl="0" marL="0" rtl="0" algn="l">
              <a:spcBef>
                <a:spcPts val="1200"/>
              </a:spcBef>
              <a:spcAft>
                <a:spcPts val="1200"/>
              </a:spcAft>
              <a:buNone/>
            </a:pPr>
            <a:r>
              <a:t/>
            </a:r>
            <a:endParaRPr sz="1700"/>
          </a:p>
        </p:txBody>
      </p:sp>
      <p:pic>
        <p:nvPicPr>
          <p:cNvPr id="76" name="Google Shape;76;p16"/>
          <p:cNvPicPr preferRelativeResize="0"/>
          <p:nvPr/>
        </p:nvPicPr>
        <p:blipFill rotWithShape="1">
          <a:blip r:embed="rId3">
            <a:alphaModFix/>
          </a:blip>
          <a:srcRect b="0" l="2829" r="4688" t="0"/>
          <a:stretch/>
        </p:blipFill>
        <p:spPr>
          <a:xfrm>
            <a:off x="3505350" y="1296525"/>
            <a:ext cx="5169676" cy="3205626"/>
          </a:xfrm>
          <a:prstGeom prst="rect">
            <a:avLst/>
          </a:prstGeom>
          <a:noFill/>
          <a:ln cap="flat" cmpd="sng" w="28575">
            <a:solidFill>
              <a:schemeClr val="lt2"/>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Filtering Data </a:t>
            </a:r>
            <a:endParaRPr/>
          </a:p>
        </p:txBody>
      </p:sp>
      <p:sp>
        <p:nvSpPr>
          <p:cNvPr id="82" name="Google Shape;82;p17"/>
          <p:cNvSpPr txBox="1"/>
          <p:nvPr>
            <p:ph idx="1" type="body"/>
          </p:nvPr>
        </p:nvSpPr>
        <p:spPr>
          <a:xfrm>
            <a:off x="222700" y="1158975"/>
            <a:ext cx="3701100" cy="3222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A synthesis chart of </a:t>
            </a:r>
            <a:r>
              <a:rPr lang="en"/>
              <a:t>instrumentality</a:t>
            </a:r>
            <a:r>
              <a:rPr lang="en"/>
              <a:t> and feeling shows:</a:t>
            </a:r>
            <a:endParaRPr/>
          </a:p>
          <a:p>
            <a:pPr indent="0" lvl="0" marL="0" rtl="0" algn="l">
              <a:spcBef>
                <a:spcPts val="1200"/>
              </a:spcBef>
              <a:spcAft>
                <a:spcPts val="0"/>
              </a:spcAft>
              <a:buNone/>
            </a:pPr>
            <a:r>
              <a:t/>
            </a:r>
            <a:endParaRPr/>
          </a:p>
          <a:p>
            <a:pPr indent="-334327" lvl="0" marL="457200" rtl="0" algn="l">
              <a:spcBef>
                <a:spcPts val="1200"/>
              </a:spcBef>
              <a:spcAft>
                <a:spcPts val="0"/>
              </a:spcAft>
              <a:buSzPct val="100000"/>
              <a:buChar char="-"/>
            </a:pPr>
            <a:r>
              <a:rPr lang="en"/>
              <a:t>That lower instrumentality and feeling were related to danceability</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Char char="-"/>
            </a:pPr>
            <a:r>
              <a:rPr lang="en"/>
              <a:t>Hip hop and reggae were consistently lower scorers. Rock was an outlier.</a:t>
            </a:r>
            <a:endParaRPr/>
          </a:p>
        </p:txBody>
      </p:sp>
      <p:pic>
        <p:nvPicPr>
          <p:cNvPr id="83" name="Google Shape;83;p17"/>
          <p:cNvPicPr preferRelativeResize="0"/>
          <p:nvPr/>
        </p:nvPicPr>
        <p:blipFill>
          <a:blip r:embed="rId3">
            <a:alphaModFix/>
          </a:blip>
          <a:stretch>
            <a:fillRect/>
          </a:stretch>
        </p:blipFill>
        <p:spPr>
          <a:xfrm>
            <a:off x="4178425" y="1272850"/>
            <a:ext cx="4716401" cy="3108124"/>
          </a:xfrm>
          <a:prstGeom prst="rect">
            <a:avLst/>
          </a:prstGeom>
          <a:noFill/>
          <a:ln cap="flat" cmpd="sng" w="28575">
            <a:solidFill>
              <a:schemeClr val="lt2"/>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Filtering Our Data </a:t>
            </a:r>
            <a:endParaRPr/>
          </a:p>
        </p:txBody>
      </p:sp>
      <p:sp>
        <p:nvSpPr>
          <p:cNvPr id="89" name="Google Shape;89;p18"/>
          <p:cNvSpPr txBox="1"/>
          <p:nvPr>
            <p:ph idx="1" type="body"/>
          </p:nvPr>
        </p:nvSpPr>
        <p:spPr>
          <a:xfrm>
            <a:off x="311700" y="1152475"/>
            <a:ext cx="39924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700"/>
              <a:t>We further filter the data…</a:t>
            </a:r>
            <a:endParaRPr sz="1700"/>
          </a:p>
          <a:p>
            <a:pPr indent="-336550" lvl="0" marL="457200" rtl="0" algn="l">
              <a:spcBef>
                <a:spcPts val="1200"/>
              </a:spcBef>
              <a:spcAft>
                <a:spcPts val="0"/>
              </a:spcAft>
              <a:buSzPts val="1700"/>
              <a:buChar char="-"/>
            </a:pPr>
            <a:r>
              <a:rPr lang="en" sz="1700"/>
              <a:t>Our highest scorers appear closest to our second peak.</a:t>
            </a:r>
            <a:endParaRPr sz="1700"/>
          </a:p>
          <a:p>
            <a:pPr indent="0" lvl="0" marL="0" rtl="0" algn="l">
              <a:spcBef>
                <a:spcPts val="1200"/>
              </a:spcBef>
              <a:spcAft>
                <a:spcPts val="0"/>
              </a:spcAft>
              <a:buNone/>
            </a:pPr>
            <a:r>
              <a:t/>
            </a:r>
            <a:endParaRPr sz="1700"/>
          </a:p>
          <a:p>
            <a:pPr indent="-336550" lvl="0" marL="457200" rtl="0" algn="l">
              <a:spcBef>
                <a:spcPts val="1200"/>
              </a:spcBef>
              <a:spcAft>
                <a:spcPts val="0"/>
              </a:spcAft>
              <a:buSzPts val="1700"/>
              <a:buChar char="-"/>
            </a:pPr>
            <a:r>
              <a:rPr lang="en" sz="1700"/>
              <a:t>None of the genres appear remotely close to the first peak.</a:t>
            </a:r>
            <a:endParaRPr sz="1700"/>
          </a:p>
          <a:p>
            <a:pPr indent="0" lvl="0" marL="0" rtl="0" algn="l">
              <a:spcBef>
                <a:spcPts val="1200"/>
              </a:spcBef>
              <a:spcAft>
                <a:spcPts val="0"/>
              </a:spcAft>
              <a:buNone/>
            </a:pPr>
            <a:r>
              <a:t/>
            </a:r>
            <a:endParaRPr sz="1700"/>
          </a:p>
          <a:p>
            <a:pPr indent="-336550" lvl="0" marL="457200" rtl="0" algn="l">
              <a:spcBef>
                <a:spcPts val="1200"/>
              </a:spcBef>
              <a:spcAft>
                <a:spcPts val="0"/>
              </a:spcAft>
              <a:buSzPts val="1700"/>
              <a:buChar char="-"/>
            </a:pPr>
            <a:r>
              <a:rPr lang="en" sz="1700"/>
              <a:t>Loudness is proportional to danceability.</a:t>
            </a:r>
            <a:endParaRPr sz="1700"/>
          </a:p>
        </p:txBody>
      </p:sp>
      <p:pic>
        <p:nvPicPr>
          <p:cNvPr id="90" name="Google Shape;90;p18"/>
          <p:cNvPicPr preferRelativeResize="0"/>
          <p:nvPr/>
        </p:nvPicPr>
        <p:blipFill>
          <a:blip r:embed="rId3">
            <a:alphaModFix/>
          </a:blip>
          <a:stretch>
            <a:fillRect/>
          </a:stretch>
        </p:blipFill>
        <p:spPr>
          <a:xfrm>
            <a:off x="4942000" y="193375"/>
            <a:ext cx="3616926" cy="2378376"/>
          </a:xfrm>
          <a:prstGeom prst="rect">
            <a:avLst/>
          </a:prstGeom>
          <a:noFill/>
          <a:ln cap="flat" cmpd="sng" w="28575">
            <a:solidFill>
              <a:schemeClr val="lt2"/>
            </a:solidFill>
            <a:prstDash val="solid"/>
            <a:round/>
            <a:headEnd len="sm" w="sm" type="none"/>
            <a:tailEnd len="sm" w="sm" type="none"/>
          </a:ln>
        </p:spPr>
      </p:pic>
      <p:pic>
        <p:nvPicPr>
          <p:cNvPr id="91" name="Google Shape;91;p18"/>
          <p:cNvPicPr preferRelativeResize="0"/>
          <p:nvPr/>
        </p:nvPicPr>
        <p:blipFill>
          <a:blip r:embed="rId4">
            <a:alphaModFix/>
          </a:blip>
          <a:stretch>
            <a:fillRect/>
          </a:stretch>
        </p:blipFill>
        <p:spPr>
          <a:xfrm>
            <a:off x="4942000" y="2643506"/>
            <a:ext cx="3616925" cy="2342067"/>
          </a:xfrm>
          <a:prstGeom prst="rect">
            <a:avLst/>
          </a:prstGeom>
          <a:noFill/>
          <a:ln cap="flat" cmpd="sng" w="28575">
            <a:solidFill>
              <a:schemeClr val="lt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Filtering Our Data </a:t>
            </a:r>
            <a:endParaRPr/>
          </a:p>
        </p:txBody>
      </p:sp>
      <p:sp>
        <p:nvSpPr>
          <p:cNvPr id="97" name="Google Shape;97;p19"/>
          <p:cNvSpPr txBox="1"/>
          <p:nvPr>
            <p:ph idx="1" type="body"/>
          </p:nvPr>
        </p:nvSpPr>
        <p:spPr>
          <a:xfrm>
            <a:off x="311700" y="1152475"/>
            <a:ext cx="39924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700"/>
              <a:t>We further filter the data…</a:t>
            </a:r>
            <a:endParaRPr sz="1700"/>
          </a:p>
          <a:p>
            <a:pPr indent="-328453" lvl="0" marL="457200" rtl="0" algn="l">
              <a:spcBef>
                <a:spcPts val="1200"/>
              </a:spcBef>
              <a:spcAft>
                <a:spcPts val="0"/>
              </a:spcAft>
              <a:buSzPct val="100000"/>
              <a:buChar char="-"/>
            </a:pPr>
            <a:r>
              <a:rPr lang="en" sz="1700"/>
              <a:t>We find that acousticness is inversely proportional to danceability.</a:t>
            </a:r>
            <a:endParaRPr sz="1700"/>
          </a:p>
          <a:p>
            <a:pPr indent="0" lvl="0" marL="0" rtl="0" algn="l">
              <a:spcBef>
                <a:spcPts val="1200"/>
              </a:spcBef>
              <a:spcAft>
                <a:spcPts val="0"/>
              </a:spcAft>
              <a:buNone/>
            </a:pPr>
            <a:r>
              <a:t/>
            </a:r>
            <a:endParaRPr sz="1700"/>
          </a:p>
          <a:p>
            <a:pPr indent="-328453" lvl="0" marL="457200" rtl="0" algn="l">
              <a:spcBef>
                <a:spcPts val="1200"/>
              </a:spcBef>
              <a:spcAft>
                <a:spcPts val="0"/>
              </a:spcAft>
              <a:buSzPct val="100000"/>
              <a:buChar char="-"/>
            </a:pPr>
            <a:r>
              <a:rPr lang="en" sz="1700"/>
              <a:t>There is a much higher concentration of peaks near the origin.</a:t>
            </a:r>
            <a:endParaRPr sz="1700"/>
          </a:p>
          <a:p>
            <a:pPr indent="0" lvl="0" marL="0" rtl="0" algn="l">
              <a:spcBef>
                <a:spcPts val="1200"/>
              </a:spcBef>
              <a:spcAft>
                <a:spcPts val="0"/>
              </a:spcAft>
              <a:buNone/>
            </a:pPr>
            <a:r>
              <a:t/>
            </a:r>
            <a:endParaRPr sz="1700"/>
          </a:p>
          <a:p>
            <a:pPr indent="-328453" lvl="0" marL="457200" rtl="0" algn="l">
              <a:spcBef>
                <a:spcPts val="1200"/>
              </a:spcBef>
              <a:spcAft>
                <a:spcPts val="0"/>
              </a:spcAft>
              <a:buSzPct val="100000"/>
              <a:buChar char="-"/>
            </a:pPr>
            <a:r>
              <a:rPr lang="en" sz="1700"/>
              <a:t>Our most danceable genres so far are closest to the origin, with rock being the outlier once again</a:t>
            </a:r>
            <a:endParaRPr sz="1700"/>
          </a:p>
        </p:txBody>
      </p:sp>
      <p:pic>
        <p:nvPicPr>
          <p:cNvPr id="98" name="Google Shape;98;p19"/>
          <p:cNvPicPr preferRelativeResize="0"/>
          <p:nvPr/>
        </p:nvPicPr>
        <p:blipFill>
          <a:blip r:embed="rId3">
            <a:alphaModFix/>
          </a:blip>
          <a:stretch>
            <a:fillRect/>
          </a:stretch>
        </p:blipFill>
        <p:spPr>
          <a:xfrm>
            <a:off x="5006400" y="158673"/>
            <a:ext cx="3466327" cy="2290176"/>
          </a:xfrm>
          <a:prstGeom prst="rect">
            <a:avLst/>
          </a:prstGeom>
          <a:noFill/>
          <a:ln cap="flat" cmpd="sng" w="28575">
            <a:solidFill>
              <a:schemeClr val="lt2"/>
            </a:solidFill>
            <a:prstDash val="solid"/>
            <a:round/>
            <a:headEnd len="sm" w="sm" type="none"/>
            <a:tailEnd len="sm" w="sm" type="none"/>
          </a:ln>
        </p:spPr>
      </p:pic>
      <p:pic>
        <p:nvPicPr>
          <p:cNvPr id="99" name="Google Shape;99;p19"/>
          <p:cNvPicPr preferRelativeResize="0"/>
          <p:nvPr/>
        </p:nvPicPr>
        <p:blipFill>
          <a:blip r:embed="rId4">
            <a:alphaModFix/>
          </a:blip>
          <a:stretch>
            <a:fillRect/>
          </a:stretch>
        </p:blipFill>
        <p:spPr>
          <a:xfrm>
            <a:off x="4980275" y="2561775"/>
            <a:ext cx="3642596" cy="2290175"/>
          </a:xfrm>
          <a:prstGeom prst="rect">
            <a:avLst/>
          </a:prstGeom>
          <a:noFill/>
          <a:ln cap="flat" cmpd="sng" w="28575">
            <a:solidFill>
              <a:schemeClr val="lt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Filtering Our Data </a:t>
            </a:r>
            <a:endParaRPr/>
          </a:p>
        </p:txBody>
      </p:sp>
      <p:sp>
        <p:nvSpPr>
          <p:cNvPr id="105" name="Google Shape;105;p20"/>
          <p:cNvSpPr txBox="1"/>
          <p:nvPr>
            <p:ph idx="1" type="body"/>
          </p:nvPr>
        </p:nvSpPr>
        <p:spPr>
          <a:xfrm>
            <a:off x="311700" y="1152475"/>
            <a:ext cx="3992400" cy="34164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 sz="1700"/>
              <a:t>Let’s eliminate the outlier</a:t>
            </a:r>
            <a:r>
              <a:rPr lang="en" sz="1700"/>
              <a:t>…</a:t>
            </a:r>
            <a:endParaRPr sz="1700"/>
          </a:p>
          <a:p>
            <a:pPr indent="-328453" lvl="0" marL="457200" rtl="0" algn="l">
              <a:spcBef>
                <a:spcPts val="1200"/>
              </a:spcBef>
              <a:spcAft>
                <a:spcPts val="0"/>
              </a:spcAft>
              <a:buSzPct val="100000"/>
              <a:buChar char="-"/>
            </a:pPr>
            <a:r>
              <a:rPr lang="en" sz="1700"/>
              <a:t>We find that valence linearly and directly proportional to danceability.</a:t>
            </a:r>
            <a:endParaRPr sz="1700"/>
          </a:p>
          <a:p>
            <a:pPr indent="0" lvl="0" marL="0" rtl="0" algn="l">
              <a:spcBef>
                <a:spcPts val="1200"/>
              </a:spcBef>
              <a:spcAft>
                <a:spcPts val="0"/>
              </a:spcAft>
              <a:buNone/>
            </a:pPr>
            <a:r>
              <a:t/>
            </a:r>
            <a:endParaRPr sz="1700"/>
          </a:p>
          <a:p>
            <a:pPr indent="-328453" lvl="0" marL="457200" rtl="0" algn="l">
              <a:spcBef>
                <a:spcPts val="1200"/>
              </a:spcBef>
              <a:spcAft>
                <a:spcPts val="0"/>
              </a:spcAft>
              <a:buSzPct val="100000"/>
              <a:buChar char="-"/>
            </a:pPr>
            <a:r>
              <a:rPr lang="en" sz="1700"/>
              <a:t>Hip hop and reggae have the highest valence. Rock’s is staggeringly low.</a:t>
            </a:r>
            <a:endParaRPr sz="1700"/>
          </a:p>
          <a:p>
            <a:pPr indent="0" lvl="0" marL="0" rtl="0" algn="l">
              <a:spcBef>
                <a:spcPts val="1200"/>
              </a:spcBef>
              <a:spcAft>
                <a:spcPts val="0"/>
              </a:spcAft>
              <a:buNone/>
            </a:pPr>
            <a:r>
              <a:t/>
            </a:r>
            <a:endParaRPr sz="1700"/>
          </a:p>
          <a:p>
            <a:pPr indent="-328453" lvl="0" marL="457200" rtl="0" algn="l">
              <a:spcBef>
                <a:spcPts val="1200"/>
              </a:spcBef>
              <a:spcAft>
                <a:spcPts val="0"/>
              </a:spcAft>
              <a:buSzPct val="100000"/>
              <a:buChar char="-"/>
            </a:pPr>
            <a:r>
              <a:rPr lang="en" sz="1700"/>
              <a:t>This shows that rock lacks certain danceable characteristics.</a:t>
            </a:r>
            <a:endParaRPr sz="1700"/>
          </a:p>
        </p:txBody>
      </p:sp>
      <p:pic>
        <p:nvPicPr>
          <p:cNvPr id="106" name="Google Shape;106;p20"/>
          <p:cNvPicPr preferRelativeResize="0"/>
          <p:nvPr/>
        </p:nvPicPr>
        <p:blipFill>
          <a:blip r:embed="rId3">
            <a:alphaModFix/>
          </a:blip>
          <a:stretch>
            <a:fillRect/>
          </a:stretch>
        </p:blipFill>
        <p:spPr>
          <a:xfrm>
            <a:off x="4986775" y="393500"/>
            <a:ext cx="3211024" cy="2178250"/>
          </a:xfrm>
          <a:prstGeom prst="rect">
            <a:avLst/>
          </a:prstGeom>
          <a:noFill/>
          <a:ln cap="flat" cmpd="sng" w="28575">
            <a:solidFill>
              <a:schemeClr val="lt2"/>
            </a:solidFill>
            <a:prstDash val="solid"/>
            <a:round/>
            <a:headEnd len="sm" w="sm" type="none"/>
            <a:tailEnd len="sm" w="sm" type="none"/>
          </a:ln>
        </p:spPr>
      </p:pic>
      <p:pic>
        <p:nvPicPr>
          <p:cNvPr id="107" name="Google Shape;107;p20"/>
          <p:cNvPicPr preferRelativeResize="0"/>
          <p:nvPr/>
        </p:nvPicPr>
        <p:blipFill>
          <a:blip r:embed="rId4">
            <a:alphaModFix/>
          </a:blip>
          <a:stretch>
            <a:fillRect/>
          </a:stretch>
        </p:blipFill>
        <p:spPr>
          <a:xfrm>
            <a:off x="4986775" y="2680742"/>
            <a:ext cx="3211024" cy="2140682"/>
          </a:xfrm>
          <a:prstGeom prst="rect">
            <a:avLst/>
          </a:prstGeom>
          <a:noFill/>
          <a:ln cap="flat" cmpd="sng" w="28575">
            <a:solidFill>
              <a:schemeClr val="lt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Filtering Our Data </a:t>
            </a:r>
            <a:endParaRPr/>
          </a:p>
        </p:txBody>
      </p:sp>
      <p:sp>
        <p:nvSpPr>
          <p:cNvPr id="113" name="Google Shape;113;p21"/>
          <p:cNvSpPr txBox="1"/>
          <p:nvPr>
            <p:ph idx="1" type="body"/>
          </p:nvPr>
        </p:nvSpPr>
        <p:spPr>
          <a:xfrm>
            <a:off x="311700" y="1152475"/>
            <a:ext cx="3992400" cy="34164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 sz="1700"/>
              <a:t>Finally let’s look at energy</a:t>
            </a:r>
            <a:r>
              <a:rPr lang="en" sz="1700"/>
              <a:t>…</a:t>
            </a:r>
            <a:endParaRPr sz="1700"/>
          </a:p>
          <a:p>
            <a:pPr indent="-328453" lvl="0" marL="457200" rtl="0" algn="l">
              <a:spcBef>
                <a:spcPts val="1200"/>
              </a:spcBef>
              <a:spcAft>
                <a:spcPts val="0"/>
              </a:spcAft>
              <a:buSzPct val="100000"/>
              <a:buChar char="-"/>
            </a:pPr>
            <a:r>
              <a:rPr lang="en" sz="1700"/>
              <a:t>We find that our high scorers are consistently higher near the middle.</a:t>
            </a:r>
            <a:endParaRPr sz="1700"/>
          </a:p>
          <a:p>
            <a:pPr indent="0" lvl="0" marL="0" rtl="0" algn="l">
              <a:spcBef>
                <a:spcPts val="1200"/>
              </a:spcBef>
              <a:spcAft>
                <a:spcPts val="0"/>
              </a:spcAft>
              <a:buNone/>
            </a:pPr>
            <a:r>
              <a:t/>
            </a:r>
            <a:endParaRPr sz="1700"/>
          </a:p>
          <a:p>
            <a:pPr indent="-328453" lvl="0" marL="457200" rtl="0" algn="l">
              <a:spcBef>
                <a:spcPts val="1200"/>
              </a:spcBef>
              <a:spcAft>
                <a:spcPts val="0"/>
              </a:spcAft>
              <a:buSzPct val="100000"/>
              <a:buChar char="-"/>
            </a:pPr>
            <a:r>
              <a:rPr lang="en" sz="1700"/>
              <a:t>Rock finds itself with a high energy score, but if you notice, the graph has a stark drop off at the higher scores.</a:t>
            </a:r>
            <a:endParaRPr sz="1700"/>
          </a:p>
          <a:p>
            <a:pPr indent="0" lvl="0" marL="0" rtl="0" algn="l">
              <a:spcBef>
                <a:spcPts val="1200"/>
              </a:spcBef>
              <a:spcAft>
                <a:spcPts val="0"/>
              </a:spcAft>
              <a:buNone/>
            </a:pPr>
            <a:r>
              <a:t/>
            </a:r>
            <a:endParaRPr sz="1700"/>
          </a:p>
          <a:p>
            <a:pPr indent="-328453" lvl="0" marL="457200" rtl="0" algn="l">
              <a:spcBef>
                <a:spcPts val="1200"/>
              </a:spcBef>
              <a:spcAft>
                <a:spcPts val="0"/>
              </a:spcAft>
              <a:buSzPct val="100000"/>
              <a:buChar char="-"/>
            </a:pPr>
            <a:r>
              <a:rPr lang="en" sz="1700"/>
              <a:t>We have </a:t>
            </a:r>
            <a:r>
              <a:rPr lang="en" sz="1700"/>
              <a:t>eliminated</a:t>
            </a:r>
            <a:r>
              <a:rPr lang="en" sz="1700"/>
              <a:t> our outlier.</a:t>
            </a:r>
            <a:endParaRPr sz="1700"/>
          </a:p>
        </p:txBody>
      </p:sp>
      <p:pic>
        <p:nvPicPr>
          <p:cNvPr id="114" name="Google Shape;114;p21"/>
          <p:cNvPicPr preferRelativeResize="0"/>
          <p:nvPr/>
        </p:nvPicPr>
        <p:blipFill>
          <a:blip r:embed="rId3">
            <a:alphaModFix/>
          </a:blip>
          <a:stretch>
            <a:fillRect/>
          </a:stretch>
        </p:blipFill>
        <p:spPr>
          <a:xfrm>
            <a:off x="5071600" y="131224"/>
            <a:ext cx="3306476" cy="2292051"/>
          </a:xfrm>
          <a:prstGeom prst="rect">
            <a:avLst/>
          </a:prstGeom>
          <a:noFill/>
          <a:ln cap="flat" cmpd="sng" w="28575">
            <a:solidFill>
              <a:schemeClr val="lt2"/>
            </a:solidFill>
            <a:prstDash val="solid"/>
            <a:round/>
            <a:headEnd len="sm" w="sm" type="none"/>
            <a:tailEnd len="sm" w="sm" type="none"/>
          </a:ln>
        </p:spPr>
      </p:pic>
      <p:pic>
        <p:nvPicPr>
          <p:cNvPr id="115" name="Google Shape;115;p21"/>
          <p:cNvPicPr preferRelativeResize="0"/>
          <p:nvPr/>
        </p:nvPicPr>
        <p:blipFill>
          <a:blip r:embed="rId4">
            <a:alphaModFix/>
          </a:blip>
          <a:stretch>
            <a:fillRect/>
          </a:stretch>
        </p:blipFill>
        <p:spPr>
          <a:xfrm>
            <a:off x="5087075" y="2571750"/>
            <a:ext cx="3275528" cy="2266948"/>
          </a:xfrm>
          <a:prstGeom prst="rect">
            <a:avLst/>
          </a:prstGeom>
          <a:noFill/>
          <a:ln cap="flat" cmpd="sng" w="28575">
            <a:solidFill>
              <a:schemeClr val="lt2"/>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